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317" r:id="rId2"/>
    <p:sldId id="337" r:id="rId3"/>
    <p:sldId id="338" r:id="rId4"/>
    <p:sldId id="339" r:id="rId5"/>
    <p:sldId id="331" r:id="rId6"/>
    <p:sldId id="344" r:id="rId7"/>
    <p:sldId id="340" r:id="rId8"/>
    <p:sldId id="341" r:id="rId9"/>
    <p:sldId id="342" r:id="rId10"/>
    <p:sldId id="343" r:id="rId11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A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985" autoAdjust="0"/>
    <p:restoredTop sz="89655" autoAdjust="0"/>
  </p:normalViewPr>
  <p:slideViewPr>
    <p:cSldViewPr>
      <p:cViewPr>
        <p:scale>
          <a:sx n="67" d="100"/>
          <a:sy n="67" d="100"/>
        </p:scale>
        <p:origin x="-123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4" d="100"/>
          <a:sy n="64" d="100"/>
        </p:scale>
        <p:origin x="-2628" y="-102"/>
      </p:cViewPr>
      <p:guideLst>
        <p:guide orient="horz" pos="3156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B1757313-3C30-4301-B09B-8C00D1D97F46}" type="datetimeFigureOut">
              <a:rPr lang="en-GB" smtClean="0"/>
              <a:t>08/01/2014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796624C8-0321-419C-A159-3EE08A1BC6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377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B088005B-78CF-481B-940E-E83B5FF1B01F}" type="datetimeFigureOut">
              <a:rPr lang="en-GB" smtClean="0"/>
              <a:t>07/01/2014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BD2E5A86-8039-4FA9-AEB3-DD8C692BC1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128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5A86-8039-4FA9-AEB3-DD8C692BC129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411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D0A7-8B3A-455A-BF22-2C3CA4B6C8E8}" type="datetimeFigureOut">
              <a:rPr lang="en-GB" smtClean="0"/>
              <a:t>07/01/2014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57AB-96AC-4037-B3CD-037067CE29CF}" type="slidenum">
              <a:rPr lang="en-GB" smtClean="0"/>
              <a:t>‹#›</a:t>
            </a:fld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D0A7-8B3A-455A-BF22-2C3CA4B6C8E8}" type="datetimeFigureOut">
              <a:rPr lang="en-GB" smtClean="0"/>
              <a:t>07/01/2014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57AB-96AC-4037-B3CD-037067CE29C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D0A7-8B3A-455A-BF22-2C3CA4B6C8E8}" type="datetimeFigureOut">
              <a:rPr lang="en-GB" smtClean="0"/>
              <a:t>07/01/2014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57AB-96AC-4037-B3CD-037067CE29C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D0A7-8B3A-455A-BF22-2C3CA4B6C8E8}" type="datetimeFigureOut">
              <a:rPr lang="en-GB" smtClean="0"/>
              <a:t>07/01/2014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57AB-96AC-4037-B3CD-037067CE29C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D0A7-8B3A-455A-BF22-2C3CA4B6C8E8}" type="datetimeFigureOut">
              <a:rPr lang="en-GB" smtClean="0"/>
              <a:t>07/01/2014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57AB-96AC-4037-B3CD-037067CE29C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D0A7-8B3A-455A-BF22-2C3CA4B6C8E8}" type="datetimeFigureOut">
              <a:rPr lang="en-GB" smtClean="0"/>
              <a:t>07/01/2014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57AB-96AC-4037-B3CD-037067CE29C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D0A7-8B3A-455A-BF22-2C3CA4B6C8E8}" type="datetimeFigureOut">
              <a:rPr lang="en-GB" smtClean="0"/>
              <a:t>07/01/2014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57AB-96AC-4037-B3CD-037067CE29C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D0A7-8B3A-455A-BF22-2C3CA4B6C8E8}" type="datetimeFigureOut">
              <a:rPr lang="en-GB" smtClean="0"/>
              <a:t>07/01/2014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57AB-96AC-4037-B3CD-037067CE29C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D0A7-8B3A-455A-BF22-2C3CA4B6C8E8}" type="datetimeFigureOut">
              <a:rPr lang="en-GB" smtClean="0"/>
              <a:t>07/01/2014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57AB-96AC-4037-B3CD-037067CE29C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D0A7-8B3A-455A-BF22-2C3CA4B6C8E8}" type="datetimeFigureOut">
              <a:rPr lang="en-GB" smtClean="0"/>
              <a:t>07/01/2014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57AB-96AC-4037-B3CD-037067CE29C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BD0A7-8B3A-455A-BF22-2C3CA4B6C8E8}" type="datetimeFigureOut">
              <a:rPr lang="en-GB" smtClean="0"/>
              <a:t>07/01/2014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0057AB-96AC-4037-B3CD-037067CE29C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171BD0A7-8B3A-455A-BF22-2C3CA4B6C8E8}" type="datetimeFigureOut">
              <a:rPr lang="en-GB" smtClean="0"/>
              <a:t>07/01/2014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4F0057AB-96AC-4037-B3CD-037067CE29CF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8640960" cy="778098"/>
          </a:xfrm>
        </p:spPr>
        <p:txBody>
          <a:bodyPr/>
          <a:lstStyle/>
          <a:p>
            <a:r>
              <a:rPr lang="en-GB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Philippians </a:t>
            </a:r>
            <a:r>
              <a:rPr lang="en-GB" u="sng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4v10-20 Giving and receiving</a:t>
            </a:r>
            <a:endParaRPr lang="en-GB" u="sng" dirty="0">
              <a:solidFill>
                <a:schemeClr val="bg1">
                  <a:lumMod val="95000"/>
                  <a:lumOff val="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7704" y="1052736"/>
            <a:ext cx="5976664" cy="646331"/>
          </a:xfrm>
          <a:prstGeom prst="rect">
            <a:avLst/>
          </a:prstGeom>
          <a:solidFill>
            <a:schemeClr val="bg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3600" dirty="0" smtClean="0"/>
              <a:t>Why did Paul write these verses?</a:t>
            </a:r>
            <a:endParaRPr lang="en-GB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5"/>
            <a:ext cx="3744416" cy="3863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45989"/>
            <a:ext cx="3749883" cy="3749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0678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596" y="188640"/>
            <a:ext cx="7924800" cy="706090"/>
          </a:xfrm>
        </p:spPr>
        <p:txBody>
          <a:bodyPr/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Phil 4v10-20 </a:t>
            </a:r>
            <a:r>
              <a:rPr lang="en-GB" sz="3600" b="1" dirty="0" smtClean="0">
                <a:solidFill>
                  <a:schemeClr val="bg1"/>
                </a:solidFill>
              </a:rPr>
              <a:t>– </a:t>
            </a:r>
            <a:r>
              <a:rPr lang="en-GB" sz="3600" b="1" dirty="0" smtClean="0">
                <a:solidFill>
                  <a:schemeClr val="bg1"/>
                </a:solidFill>
              </a:rPr>
              <a:t>thank you letter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11560" y="2060848"/>
            <a:ext cx="5544616" cy="69358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dirty="0" smtClean="0"/>
              <a:t>He provides for His work – v13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27559" y="1052736"/>
            <a:ext cx="7632848" cy="69358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dirty="0" smtClean="0"/>
              <a:t>What do we learn about God in this letter?</a:t>
            </a:r>
            <a:endParaRPr lang="en-GB" sz="3600" dirty="0"/>
          </a:p>
        </p:txBody>
      </p:sp>
      <p:sp>
        <p:nvSpPr>
          <p:cNvPr id="14" name="Rounded Rectangle 13"/>
          <p:cNvSpPr/>
          <p:nvPr/>
        </p:nvSpPr>
        <p:spPr>
          <a:xfrm>
            <a:off x="611560" y="4869160"/>
            <a:ext cx="5904656" cy="69358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dirty="0" smtClean="0"/>
              <a:t>He rewards the giver – v17, 19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11560" y="3501008"/>
            <a:ext cx="6264696" cy="69358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dirty="0" smtClean="0"/>
              <a:t>He delights in this worship – v18b</a:t>
            </a:r>
          </a:p>
        </p:txBody>
      </p:sp>
    </p:spTree>
    <p:extLst>
      <p:ext uri="{BB962C8B-B14F-4D97-AF65-F5344CB8AC3E}">
        <p14:creationId xmlns:p14="http://schemas.microsoft.com/office/powerpoint/2010/main" val="97626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924800" cy="634082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Philippians </a:t>
            </a:r>
            <a:r>
              <a:rPr lang="en-GB" dirty="0" smtClean="0">
                <a:solidFill>
                  <a:schemeClr val="bg1"/>
                </a:solidFill>
              </a:rPr>
              <a:t>4v10-20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7544" y="764704"/>
            <a:ext cx="8352928" cy="5760640"/>
          </a:xfrm>
        </p:spPr>
        <p:txBody>
          <a:bodyPr>
            <a:noAutofit/>
          </a:bodyPr>
          <a:lstStyle/>
          <a:p>
            <a:r>
              <a:rPr lang="en-GB" sz="3200" b="1" baseline="30000" dirty="0">
                <a:solidFill>
                  <a:schemeClr val="bg1"/>
                </a:solidFill>
              </a:rPr>
              <a:t>10 </a:t>
            </a:r>
            <a:r>
              <a:rPr lang="en-GB" sz="3200" dirty="0">
                <a:solidFill>
                  <a:schemeClr val="bg1"/>
                </a:solidFill>
              </a:rPr>
              <a:t>I rejoiced greatly in the Lord that at last you renewed your concern for me. Indeed, you were concerned, but you had no opportunity to show it. </a:t>
            </a:r>
            <a:r>
              <a:rPr lang="en-GB" sz="3200" b="1" baseline="30000" dirty="0">
                <a:solidFill>
                  <a:schemeClr val="bg1"/>
                </a:solidFill>
              </a:rPr>
              <a:t>11 </a:t>
            </a:r>
            <a:r>
              <a:rPr lang="en-GB" sz="3200" dirty="0">
                <a:solidFill>
                  <a:schemeClr val="bg1"/>
                </a:solidFill>
              </a:rPr>
              <a:t>I am not saying this because I am in need, for I have learned to be content whatever the circumstances. </a:t>
            </a:r>
            <a:r>
              <a:rPr lang="en-GB" sz="3200" b="1" baseline="30000" dirty="0">
                <a:solidFill>
                  <a:schemeClr val="bg1"/>
                </a:solidFill>
              </a:rPr>
              <a:t>12 </a:t>
            </a:r>
            <a:r>
              <a:rPr lang="en-GB" sz="3200" dirty="0">
                <a:solidFill>
                  <a:schemeClr val="bg1"/>
                </a:solidFill>
              </a:rPr>
              <a:t>I know what it is to be in need, and I know what it is to have plenty. I have learned the secret of being content in any and every situation, whether well fed or hungry, whether living in plenty or in want. </a:t>
            </a:r>
            <a:r>
              <a:rPr lang="en-GB" sz="3200" b="1" baseline="30000" dirty="0">
                <a:solidFill>
                  <a:schemeClr val="bg1"/>
                </a:solidFill>
              </a:rPr>
              <a:t>13 </a:t>
            </a:r>
            <a:r>
              <a:rPr lang="en-GB" sz="3200" dirty="0">
                <a:solidFill>
                  <a:schemeClr val="bg1"/>
                </a:solidFill>
              </a:rPr>
              <a:t>I can do all this through him who gives me strength.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48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924800" cy="634082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Philippians </a:t>
            </a:r>
            <a:r>
              <a:rPr lang="en-GB" dirty="0" smtClean="0">
                <a:solidFill>
                  <a:schemeClr val="bg1"/>
                </a:solidFill>
              </a:rPr>
              <a:t>4v10-20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7544" y="764704"/>
            <a:ext cx="8424936" cy="5760640"/>
          </a:xfrm>
        </p:spPr>
        <p:txBody>
          <a:bodyPr>
            <a:noAutofit/>
          </a:bodyPr>
          <a:lstStyle/>
          <a:p>
            <a:r>
              <a:rPr lang="en-GB" sz="3200" b="1" baseline="30000" dirty="0">
                <a:solidFill>
                  <a:schemeClr val="bg1"/>
                </a:solidFill>
              </a:rPr>
              <a:t>14 </a:t>
            </a:r>
            <a:r>
              <a:rPr lang="en-GB" sz="3200" dirty="0">
                <a:solidFill>
                  <a:schemeClr val="bg1"/>
                </a:solidFill>
              </a:rPr>
              <a:t>Yet it was good of you to share in </a:t>
            </a:r>
            <a:r>
              <a:rPr lang="en-GB" sz="3200" dirty="0" smtClean="0">
                <a:solidFill>
                  <a:schemeClr val="bg1"/>
                </a:solidFill>
              </a:rPr>
              <a:t>my troubles. </a:t>
            </a:r>
            <a:r>
              <a:rPr lang="en-GB" sz="3200" b="1" baseline="30000" dirty="0" smtClean="0">
                <a:solidFill>
                  <a:schemeClr val="bg1"/>
                </a:solidFill>
              </a:rPr>
              <a:t>15</a:t>
            </a:r>
            <a:r>
              <a:rPr lang="en-GB" sz="3200" b="1" baseline="30000" dirty="0">
                <a:solidFill>
                  <a:schemeClr val="bg1"/>
                </a:solidFill>
              </a:rPr>
              <a:t> </a:t>
            </a:r>
            <a:r>
              <a:rPr lang="en-GB" sz="3200" dirty="0">
                <a:solidFill>
                  <a:schemeClr val="bg1"/>
                </a:solidFill>
              </a:rPr>
              <a:t>Moreover, as you Philippians know, in the early days of your acquaintance with the gospel, when I set out from Macedonia, not one church shared with me in the matter of </a:t>
            </a:r>
            <a:r>
              <a:rPr lang="en-GB" sz="3200" b="1" dirty="0">
                <a:solidFill>
                  <a:schemeClr val="bg1"/>
                </a:solidFill>
              </a:rPr>
              <a:t>giving and receiving</a:t>
            </a:r>
            <a:r>
              <a:rPr lang="en-GB" sz="3200" dirty="0">
                <a:solidFill>
                  <a:schemeClr val="bg1"/>
                </a:solidFill>
              </a:rPr>
              <a:t>, except you only; </a:t>
            </a:r>
            <a:r>
              <a:rPr lang="en-GB" sz="3200" b="1" baseline="30000" dirty="0">
                <a:solidFill>
                  <a:schemeClr val="bg1"/>
                </a:solidFill>
              </a:rPr>
              <a:t>16 </a:t>
            </a:r>
            <a:r>
              <a:rPr lang="en-GB" sz="3200" dirty="0">
                <a:solidFill>
                  <a:schemeClr val="bg1"/>
                </a:solidFill>
              </a:rPr>
              <a:t>for even when I was in Thessalonica, you sent me aid more than once when I was in need. </a:t>
            </a:r>
            <a:r>
              <a:rPr lang="en-GB" sz="3200" b="1" baseline="30000" dirty="0">
                <a:solidFill>
                  <a:schemeClr val="bg1"/>
                </a:solidFill>
              </a:rPr>
              <a:t>17 </a:t>
            </a:r>
            <a:r>
              <a:rPr lang="en-GB" sz="3200" dirty="0">
                <a:solidFill>
                  <a:schemeClr val="bg1"/>
                </a:solidFill>
              </a:rPr>
              <a:t>Not that I desire your gifts; what I desire is that more be credited to your account. </a:t>
            </a:r>
            <a:r>
              <a:rPr lang="en-GB" sz="3200" b="1" baseline="30000" dirty="0">
                <a:solidFill>
                  <a:schemeClr val="bg1"/>
                </a:solidFill>
              </a:rPr>
              <a:t> 18 </a:t>
            </a:r>
            <a:r>
              <a:rPr lang="en-GB" sz="3200" dirty="0">
                <a:solidFill>
                  <a:schemeClr val="bg1"/>
                </a:solidFill>
              </a:rPr>
              <a:t>I have received full payment and have more than enough. I am amply supplied, now that I have received from </a:t>
            </a:r>
            <a:r>
              <a:rPr lang="en-GB" sz="3200" dirty="0" err="1">
                <a:solidFill>
                  <a:schemeClr val="bg1"/>
                </a:solidFill>
              </a:rPr>
              <a:t>Epaphroditus</a:t>
            </a:r>
            <a:r>
              <a:rPr lang="en-GB" sz="3200" dirty="0">
                <a:solidFill>
                  <a:schemeClr val="bg1"/>
                </a:solidFill>
              </a:rPr>
              <a:t> the gifts you sent. 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19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924800" cy="634082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Philippians </a:t>
            </a:r>
            <a:r>
              <a:rPr lang="en-GB" dirty="0" smtClean="0">
                <a:solidFill>
                  <a:schemeClr val="bg1"/>
                </a:solidFill>
              </a:rPr>
              <a:t>4v10-20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7544" y="764704"/>
            <a:ext cx="8352928" cy="5760640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chemeClr val="bg1"/>
                </a:solidFill>
              </a:rPr>
              <a:t>They </a:t>
            </a:r>
            <a:r>
              <a:rPr lang="en-GB" sz="3200" dirty="0">
                <a:solidFill>
                  <a:schemeClr val="bg1"/>
                </a:solidFill>
              </a:rPr>
              <a:t>are a </a:t>
            </a:r>
            <a:r>
              <a:rPr lang="en-GB" sz="3200" b="1" dirty="0">
                <a:solidFill>
                  <a:schemeClr val="bg1"/>
                </a:solidFill>
              </a:rPr>
              <a:t>fragrant offering</a:t>
            </a:r>
            <a:r>
              <a:rPr lang="en-GB" sz="3200" dirty="0">
                <a:solidFill>
                  <a:schemeClr val="bg1"/>
                </a:solidFill>
              </a:rPr>
              <a:t>, </a:t>
            </a:r>
            <a:r>
              <a:rPr lang="en-GB" sz="3200" b="1" dirty="0">
                <a:solidFill>
                  <a:schemeClr val="bg1"/>
                </a:solidFill>
              </a:rPr>
              <a:t>an acceptable sacrifice, pleasing to God</a:t>
            </a:r>
            <a:r>
              <a:rPr lang="en-GB" sz="3200" dirty="0">
                <a:solidFill>
                  <a:schemeClr val="bg1"/>
                </a:solidFill>
              </a:rPr>
              <a:t>. </a:t>
            </a:r>
            <a:r>
              <a:rPr lang="en-GB" sz="3200" b="1" baseline="30000" dirty="0">
                <a:solidFill>
                  <a:schemeClr val="bg1"/>
                </a:solidFill>
              </a:rPr>
              <a:t>19 </a:t>
            </a:r>
            <a:r>
              <a:rPr lang="en-GB" sz="3200" dirty="0">
                <a:solidFill>
                  <a:schemeClr val="bg1"/>
                </a:solidFill>
              </a:rPr>
              <a:t>And my God will meet all your needs according to the riches of his glory in Christ Jesus.</a:t>
            </a:r>
          </a:p>
          <a:p>
            <a:r>
              <a:rPr lang="en-GB" sz="3200" b="1" baseline="30000" dirty="0">
                <a:solidFill>
                  <a:schemeClr val="bg1"/>
                </a:solidFill>
              </a:rPr>
              <a:t>20 </a:t>
            </a:r>
            <a:r>
              <a:rPr lang="en-GB" sz="3200" dirty="0">
                <a:solidFill>
                  <a:schemeClr val="bg1"/>
                </a:solidFill>
              </a:rPr>
              <a:t>To our God and Father be glory for ever and ever. Amen.</a:t>
            </a:r>
          </a:p>
          <a:p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72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596" y="188640"/>
            <a:ext cx="7924800" cy="706090"/>
          </a:xfrm>
        </p:spPr>
        <p:txBody>
          <a:bodyPr/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Phil 4v10-20 </a:t>
            </a:r>
            <a:r>
              <a:rPr lang="en-GB" sz="3600" b="1" dirty="0" smtClean="0">
                <a:solidFill>
                  <a:schemeClr val="bg1"/>
                </a:solidFill>
              </a:rPr>
              <a:t>– </a:t>
            </a:r>
            <a:r>
              <a:rPr lang="en-GB" sz="3600" b="1" dirty="0" smtClean="0">
                <a:solidFill>
                  <a:schemeClr val="bg1"/>
                </a:solidFill>
              </a:rPr>
              <a:t>thank you letter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69826" y="1268760"/>
            <a:ext cx="7920880" cy="69358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dirty="0" smtClean="0"/>
              <a:t>What does Paul tell us about their giving?</a:t>
            </a:r>
            <a:endParaRPr lang="en-GB" sz="3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26" y="2492896"/>
            <a:ext cx="3780420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5364088" y="2276872"/>
            <a:ext cx="2952328" cy="69358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dirty="0" smtClean="0"/>
              <a:t>Delayed – v10</a:t>
            </a:r>
            <a:endParaRPr lang="en-GB" sz="3600" dirty="0"/>
          </a:p>
        </p:txBody>
      </p:sp>
      <p:sp>
        <p:nvSpPr>
          <p:cNvPr id="12" name="Rounded Rectangle 11"/>
          <p:cNvSpPr/>
          <p:nvPr/>
        </p:nvSpPr>
        <p:spPr>
          <a:xfrm>
            <a:off x="4646290" y="3501006"/>
            <a:ext cx="3816424" cy="648073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dirty="0" smtClean="0"/>
              <a:t>Consistent – v15-16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718298" y="4826521"/>
            <a:ext cx="3744416" cy="69358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dirty="0" smtClean="0"/>
              <a:t>Costly – 2 </a:t>
            </a:r>
            <a:r>
              <a:rPr lang="en-GB" sz="3600" dirty="0" err="1" smtClean="0"/>
              <a:t>Cor</a:t>
            </a:r>
            <a:r>
              <a:rPr lang="en-GB" sz="3600" dirty="0" smtClean="0"/>
              <a:t> 8v1-3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22152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24800" cy="706090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2 </a:t>
            </a:r>
            <a:r>
              <a:rPr lang="en-GB" dirty="0" err="1" smtClean="0">
                <a:solidFill>
                  <a:schemeClr val="bg1"/>
                </a:solidFill>
              </a:rPr>
              <a:t>Cor</a:t>
            </a:r>
            <a:r>
              <a:rPr lang="en-GB" dirty="0" smtClean="0">
                <a:solidFill>
                  <a:schemeClr val="bg1"/>
                </a:solidFill>
              </a:rPr>
              <a:t> 8v1-3 – Macedonian generosity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9" r="39049"/>
          <a:stretch/>
        </p:blipFill>
        <p:spPr bwMode="auto">
          <a:xfrm>
            <a:off x="251520" y="1196751"/>
            <a:ext cx="4521732" cy="5184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000004" y="857467"/>
            <a:ext cx="4032448" cy="5863144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r>
              <a:rPr lang="en-GB" sz="2500" dirty="0">
                <a:latin typeface="Calibri"/>
                <a:ea typeface="Times New Roman"/>
                <a:cs typeface="Times New Roman"/>
              </a:rPr>
              <a:t>“</a:t>
            </a:r>
            <a:r>
              <a:rPr lang="en-GB" sz="2500" i="1" dirty="0">
                <a:latin typeface="Verdana"/>
                <a:ea typeface="Calibri"/>
                <a:cs typeface="Times New Roman"/>
              </a:rPr>
              <a:t>And now, brothers and sisters, we want you to know about the grace that God has given the Macedonian churches. </a:t>
            </a:r>
            <a:r>
              <a:rPr lang="en-GB" sz="2500" i="1" baseline="42000" dirty="0">
                <a:latin typeface="Verdana"/>
                <a:ea typeface="Calibri"/>
                <a:cs typeface="Times New Roman"/>
              </a:rPr>
              <a:t>2</a:t>
            </a:r>
            <a:r>
              <a:rPr lang="en-GB" sz="2500" i="1" dirty="0">
                <a:latin typeface="Verdana"/>
                <a:ea typeface="Calibri"/>
                <a:cs typeface="Times New Roman"/>
              </a:rPr>
              <a:t> In the midst of a very severe trial, their overflowing joy and their extreme poverty welled up in rich generosity. </a:t>
            </a:r>
            <a:r>
              <a:rPr lang="en-GB" sz="2500" i="1" baseline="42000" dirty="0">
                <a:latin typeface="Verdana"/>
                <a:ea typeface="Calibri"/>
                <a:cs typeface="Times New Roman"/>
              </a:rPr>
              <a:t>3 </a:t>
            </a:r>
            <a:r>
              <a:rPr lang="en-GB" sz="2500" i="1" dirty="0">
                <a:latin typeface="Verdana"/>
                <a:ea typeface="Calibri"/>
                <a:cs typeface="Times New Roman"/>
              </a:rPr>
              <a:t>For I testify that they gave as much as they were able, and even beyond their ability.” </a:t>
            </a:r>
          </a:p>
        </p:txBody>
      </p:sp>
    </p:spTree>
    <p:extLst>
      <p:ext uri="{BB962C8B-B14F-4D97-AF65-F5344CB8AC3E}">
        <p14:creationId xmlns:p14="http://schemas.microsoft.com/office/powerpoint/2010/main" val="183091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596" y="188640"/>
            <a:ext cx="7924800" cy="706090"/>
          </a:xfrm>
        </p:spPr>
        <p:txBody>
          <a:bodyPr/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Phil 4v10-20 </a:t>
            </a:r>
            <a:r>
              <a:rPr lang="en-GB" sz="3600" b="1" dirty="0" smtClean="0">
                <a:solidFill>
                  <a:schemeClr val="bg1"/>
                </a:solidFill>
              </a:rPr>
              <a:t>– </a:t>
            </a:r>
            <a:r>
              <a:rPr lang="en-GB" sz="3600" b="1" dirty="0" smtClean="0">
                <a:solidFill>
                  <a:schemeClr val="bg1"/>
                </a:solidFill>
              </a:rPr>
              <a:t>thank you letter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69826" y="1052736"/>
            <a:ext cx="7920880" cy="69358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dirty="0" smtClean="0"/>
              <a:t>What does Paul tell us about their giving?</a:t>
            </a:r>
            <a:endParaRPr lang="en-GB" sz="3600" dirty="0"/>
          </a:p>
        </p:txBody>
      </p:sp>
      <p:sp>
        <p:nvSpPr>
          <p:cNvPr id="10" name="Rounded Rectangle 9"/>
          <p:cNvSpPr/>
          <p:nvPr/>
        </p:nvSpPr>
        <p:spPr>
          <a:xfrm>
            <a:off x="4355976" y="2132856"/>
            <a:ext cx="4034730" cy="69358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dirty="0" smtClean="0"/>
              <a:t>Far sighted – v16</a:t>
            </a:r>
            <a:endParaRPr lang="en-GB" sz="3600" dirty="0"/>
          </a:p>
        </p:txBody>
      </p:sp>
      <p:sp>
        <p:nvSpPr>
          <p:cNvPr id="11" name="Rounded Rectangle 10"/>
          <p:cNvSpPr/>
          <p:nvPr/>
        </p:nvSpPr>
        <p:spPr>
          <a:xfrm>
            <a:off x="4359374" y="3356992"/>
            <a:ext cx="4034730" cy="108012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dirty="0" smtClean="0"/>
              <a:t>Gospel focused – v15,</a:t>
            </a:r>
          </a:p>
          <a:p>
            <a:r>
              <a:rPr lang="en-GB" sz="3600" dirty="0" smtClean="0"/>
              <a:t>2 </a:t>
            </a:r>
            <a:r>
              <a:rPr lang="en-GB" sz="3600" dirty="0" err="1" smtClean="0"/>
              <a:t>Cor</a:t>
            </a:r>
            <a:r>
              <a:rPr lang="en-GB" sz="3600" dirty="0" smtClean="0"/>
              <a:t> 11v7-9</a:t>
            </a:r>
            <a:endParaRPr lang="en-GB" sz="3600" dirty="0"/>
          </a:p>
        </p:txBody>
      </p:sp>
      <p:sp>
        <p:nvSpPr>
          <p:cNvPr id="12" name="Rounded Rectangle 11"/>
          <p:cNvSpPr/>
          <p:nvPr/>
        </p:nvSpPr>
        <p:spPr>
          <a:xfrm>
            <a:off x="4355976" y="4941168"/>
            <a:ext cx="3816424" cy="108012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dirty="0" smtClean="0"/>
              <a:t>Temple building! </a:t>
            </a:r>
          </a:p>
          <a:p>
            <a:r>
              <a:rPr lang="en-GB" sz="3600" dirty="0" smtClean="0"/>
              <a:t>2 </a:t>
            </a:r>
            <a:r>
              <a:rPr lang="en-GB" sz="3600" dirty="0" err="1" smtClean="0"/>
              <a:t>Cor</a:t>
            </a:r>
            <a:r>
              <a:rPr lang="en-GB" sz="3600" dirty="0" smtClean="0"/>
              <a:t> 8v3-4</a:t>
            </a:r>
            <a:endParaRPr lang="en-GB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26" y="1887985"/>
            <a:ext cx="3416766" cy="226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11" y="4293096"/>
            <a:ext cx="3362881" cy="2393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86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596" y="188640"/>
            <a:ext cx="7924800" cy="706090"/>
          </a:xfrm>
        </p:spPr>
        <p:txBody>
          <a:bodyPr/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Phil 4v10-20 </a:t>
            </a:r>
            <a:r>
              <a:rPr lang="en-GB" sz="3600" b="1" dirty="0" smtClean="0">
                <a:solidFill>
                  <a:schemeClr val="bg1"/>
                </a:solidFill>
              </a:rPr>
              <a:t>– </a:t>
            </a:r>
            <a:r>
              <a:rPr lang="en-GB" sz="3600" b="1" dirty="0" smtClean="0">
                <a:solidFill>
                  <a:schemeClr val="bg1"/>
                </a:solidFill>
              </a:rPr>
              <a:t>thank you letter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69826" y="1052736"/>
            <a:ext cx="7920880" cy="69358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dirty="0" smtClean="0"/>
              <a:t>What do we learn about Paul in this letter?</a:t>
            </a:r>
            <a:endParaRPr lang="en-GB" sz="3600" dirty="0"/>
          </a:p>
        </p:txBody>
      </p:sp>
      <p:sp>
        <p:nvSpPr>
          <p:cNvPr id="10" name="Rounded Rectangle 9"/>
          <p:cNvSpPr/>
          <p:nvPr/>
        </p:nvSpPr>
        <p:spPr>
          <a:xfrm>
            <a:off x="3635896" y="2132856"/>
            <a:ext cx="5184576" cy="69358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dirty="0" smtClean="0"/>
              <a:t>I have learned to be content</a:t>
            </a:r>
            <a:endParaRPr lang="en-GB" sz="3600" dirty="0"/>
          </a:p>
        </p:txBody>
      </p:sp>
      <p:sp>
        <p:nvSpPr>
          <p:cNvPr id="11" name="Rounded Rectangle 10"/>
          <p:cNvSpPr/>
          <p:nvPr/>
        </p:nvSpPr>
        <p:spPr>
          <a:xfrm>
            <a:off x="4139952" y="3000189"/>
            <a:ext cx="3672408" cy="108012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dirty="0" smtClean="0"/>
              <a:t>V11 “by experience” – Stoic’s ideas</a:t>
            </a:r>
            <a:endParaRPr lang="en-GB" sz="3600" dirty="0"/>
          </a:p>
        </p:txBody>
      </p:sp>
      <p:sp>
        <p:nvSpPr>
          <p:cNvPr id="4" name="AutoShape 4" descr="data:image/jpeg;base64,/9j/4AAQSkZJRgABAQAAAQABAAD/2wCEAAkGBwgHBgkIBwgKCgkLDRYPDQwMDRsUFRAWIB0iIiAdHx8kKDQsJCYxJx8fLT0tMTU3Ojo6Iys/RD84QzQ5OjcBCgoKDQwNGg8PGjclHyU3Nzc3Nzc3Nzc3Nzc3Nzc3Nzc3Nzc3Nzc3Nzc3Nzc3Nzc3Nzc3Nzc3Nzc3Nzc3Nzc3N//AABEIAGMARgMBIgACEQEDEQH/xAAcAAABBQEBAQAAAAAAAAAAAAAAAQMEBQYCBwj/xAA1EAACAQMDAQYDBgYDAAAAAAABAgMABBEFEiExBhNBUWFxMoGhFCIjUrHRFUJikcHwFjRy/8QAFAEBAAAAAAAAAAAAAAAAAAAAAP/EABQRAQAAAAAAAAAAAAAAAAAAAAD/2gAMAwEAAhEDEQA/AOZWxmmVyRk05OrnJiVGbydiP0Bpoi6IwqwAe5/agAaU8dar9RubnTrZ7qbYUTH3U5JycYHFU/8Ay6M43RXC+8a/vQaUhicjOKXDH2rGy67bSzPIZr9GPPBwB6AZps9p5Ap7u7vAB5xox+poNmFweRSuNvPhVLH/AB50WSK6t5UdQykqOQeR4U5Brb/aWsL63LXSnaO4I5OM85PlQXEErZOKKZilTaGwy58GGDRQWbqQDxTe0ipb8L0pkDJ5oKTtDG88ENsgZmkfICqSTgdMfOs5eaDeW67p7eWMeckbL+orcPZyS31nIqNhXyrEcHkDr716BPeW9pAWuXwqj7xxkUHzlcWzAcqMeYqELWR89zG7/wDlSa98vIOz2oAXLQWsi55YxAEfSsxqU+m96YrJ12rwQiEqPn0oKnsqzS6LbhgQ0WYyPY8fTFZnVHuLbtJJdiNuJwVH5tuOP0rY6TC1tYgHgyOz/wBycfTFdyqjMCVDEHIyOlAFQ3OMe9FGSeaKC8kXpTbLTz44pGwaC60Id5BsB3KX/EDHO0BRjA9SP1qw1HSLO/i3SwxyS8YMmTt5zWYsLie2vYxC+0SssbexNbB37qJmKlyB8Kjk0FXLolta6FeW8Z+NSzOfzftWIh0WG0sQUbkNuLgnLcVru0QSSyfel1EXXDFDnIHOMBqySTk2wjUSKq9A/Wgj2iEJI/IWRsqD4DH75qQseV8M02GJPFPROAeaBO7KjkUlSS4PTBooLBgQ2CK6VdxNNvKGdiTgDxNU15ryIrLZEMehlPT5edBs+y+mR3+pP3pGII94H9R4Bq61JJLQjKZI+vtXmXZntRc6FqAuwDPG4Kyxs3xA+R8DxXrek6xpfaayaSykEhA/Ehfh4/cf5FBjdb1CxCK81mZJf5Sy9KzsQE4abu9gJ4Wr7tuLPTLu3hutRSJJm+AoWZBnGTjw98Vn9R1ix0/W5dHlHdLEECS5yCSoPPl160CGPGcDiuNpzUl1KqRmowfBwRmgUnHFFNu53feooIOr6p9pkeBFKRrywz196qZZVVcYyT4Ul7hEllGcmfLHPlxx8jUaR9kpUkb05B8xQTl3bMOfvAc4riy1S70i/S5sZ3glXlXX/eR6UzBKHRVBJ/MRyT6VF1GXEygIePWg1eu6lb6xoL6sZ2/itvIgljk8i2d6+Y3bePDp5VidWuheXr3GWbeiDL9ThQOf7U47LJ9xlbkHB4zUWUAvnHw8FfKgnaT2kudOdYpmMtt4o3VR6GttDLHcwpcW53RyDKmvLZNyMQRx51cdm9Wk06cK7ZtXOJFPRf6hQbeZOc0U9gHnqPA0UGVuDvjZD/PK6/PbxUR2HexyEDOzkHzp2+JjmkXxSYOKjXo7pgw6bsj2NBKeUpFvQcHniqyXe34jc5PWp07hbZVHitMKu+IjwAoEB72IMuA61EuyDJuB5I5966hl7qQgjjxFJdrjHrQMrGZgeuQOKZbI4Ucdam2p2kcZqPcLtlZVxjPHtQbrstdC80mNXJ7yA922euPD6UVmezF8+n3M2eUdOR6g0UEvU/8AtTDw3f5pi9AayUnypaKCKxJhiyfClticn2oooGZwAzcV3OB9njbHPnRRQMxfFj1rm45uMnyFFFAFirHacZoooo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data:image/jpeg;base64,/9j/4AAQSkZJRgABAQAAAQABAAD/2wCEAAkGBwgHBgkIBwgKCgkLDRYPDQwMDRsUFRAWIB0iIiAdHx8kKDQsJCYxJx8fLT0tMTU3Ojo6Iys/RD84QzQ5OjcBCgoKDQwNGg8PGjclHyU3Nzc3Nzc3Nzc3Nzc3Nzc3Nzc3Nzc3Nzc3Nzc3Nzc3Nzc3Nzc3Nzc3Nzc3Nzc3Nzc3N//AABEIAGMARgMBIgACEQEDEQH/xAAcAAABBQEBAQAAAAAAAAAAAAAAAQMEBQYCBwj/xAA1EAACAQMDAQYDBgYDAAAAAAABAgMABBEFEiExBhNBUWFxMoGhFCIjUrHRFUJikcHwFjRy/8QAFAEBAAAAAAAAAAAAAAAAAAAAAP/EABQRAQAAAAAAAAAAAAAAAAAAAAD/2gAMAwEAAhEDEQA/AOZWxmmVyRk05OrnJiVGbydiP0Bpoi6IwqwAe5/agAaU8dar9RubnTrZ7qbYUTH3U5JycYHFU/8Ay6M43RXC+8a/vQaUhicjOKXDH2rGy67bSzPIZr9GPPBwB6AZps9p5Ap7u7vAB5xox+poNmFweRSuNvPhVLH/AB50WSK6t5UdQykqOQeR4U5Brb/aWsL63LXSnaO4I5OM85PlQXEErZOKKZilTaGwy58GGDRQWbqQDxTe0ipb8L0pkDJ5oKTtDG88ENsgZmkfICqSTgdMfOs5eaDeW67p7eWMeckbL+orcPZyS31nIqNhXyrEcHkDr716BPeW9pAWuXwqj7xxkUHzlcWzAcqMeYqELWR89zG7/wDlSa98vIOz2oAXLQWsi55YxAEfSsxqU+m96YrJ12rwQiEqPn0oKnsqzS6LbhgQ0WYyPY8fTFZnVHuLbtJJdiNuJwVH5tuOP0rY6TC1tYgHgyOz/wBycfTFdyqjMCVDEHIyOlAFQ3OMe9FGSeaKC8kXpTbLTz44pGwaC60Id5BsB3KX/EDHO0BRjA9SP1qw1HSLO/i3SwxyS8YMmTt5zWYsLie2vYxC+0SssbexNbB37qJmKlyB8Kjk0FXLolta6FeW8Z+NSzOfzftWIh0WG0sQUbkNuLgnLcVru0QSSyfel1EXXDFDnIHOMBqySTk2wjUSKq9A/Wgj2iEJI/IWRsqD4DH75qQseV8M02GJPFPROAeaBO7KjkUlSS4PTBooLBgQ2CK6VdxNNvKGdiTgDxNU15ryIrLZEMehlPT5edBs+y+mR3+pP3pGII94H9R4Bq61JJLQjKZI+vtXmXZntRc6FqAuwDPG4Kyxs3xA+R8DxXrek6xpfaayaSykEhA/Ehfh4/cf5FBjdb1CxCK81mZJf5Sy9KzsQE4abu9gJ4Wr7tuLPTLu3hutRSJJm+AoWZBnGTjw98Vn9R1ix0/W5dHlHdLEECS5yCSoPPl160CGPGcDiuNpzUl1KqRmowfBwRmgUnHFFNu53feooIOr6p9pkeBFKRrywz196qZZVVcYyT4Ul7hEllGcmfLHPlxx8jUaR9kpUkb05B8xQTl3bMOfvAc4riy1S70i/S5sZ3glXlXX/eR6UzBKHRVBJ/MRyT6VF1GXEygIePWg1eu6lb6xoL6sZ2/itvIgljk8i2d6+Y3bePDp5VidWuheXr3GWbeiDL9ThQOf7U47LJ9xlbkHB4zUWUAvnHw8FfKgnaT2kudOdYpmMtt4o3VR6GttDLHcwpcW53RyDKmvLZNyMQRx51cdm9Wk06cK7ZtXOJFPRf6hQbeZOc0U9gHnqPA0UGVuDvjZD/PK6/PbxUR2HexyEDOzkHzp2+JjmkXxSYOKjXo7pgw6bsj2NBKeUpFvQcHniqyXe34jc5PWp07hbZVHitMKu+IjwAoEB72IMuA61EuyDJuB5I5966hl7qQgjjxFJdrjHrQMrGZgeuQOKZbI4Ucdam2p2kcZqPcLtlZVxjPHtQbrstdC80mNXJ7yA922euPD6UVmezF8+n3M2eUdOR6g0UEvU/8AtTDw3f5pi9AayUnypaKCKxJhiyfClticn2oooGZwAzcV3OB9njbHPnRRQMxfFj1rm45uMnyFFFAFirHacZoooo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4139952" y="4365104"/>
            <a:ext cx="3672408" cy="108012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dirty="0" smtClean="0"/>
              <a:t>V12 “by revelation” – Pagan’s word</a:t>
            </a:r>
            <a:endParaRPr lang="en-GB" sz="3600" dirty="0"/>
          </a:p>
        </p:txBody>
      </p:sp>
      <p:sp>
        <p:nvSpPr>
          <p:cNvPr id="14" name="Rounded Rectangle 13"/>
          <p:cNvSpPr/>
          <p:nvPr/>
        </p:nvSpPr>
        <p:spPr>
          <a:xfrm>
            <a:off x="612775" y="5805264"/>
            <a:ext cx="8207697" cy="7200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dirty="0" smtClean="0"/>
              <a:t>V13 “self sufficient through Christ’s sufficiency”</a:t>
            </a:r>
            <a:endParaRPr lang="en-GB" sz="3600" dirty="0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3329402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923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596" y="188640"/>
            <a:ext cx="7924800" cy="706090"/>
          </a:xfrm>
        </p:spPr>
        <p:txBody>
          <a:bodyPr/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Phil 4v10-20 </a:t>
            </a:r>
            <a:r>
              <a:rPr lang="en-GB" sz="3600" b="1" dirty="0" smtClean="0">
                <a:solidFill>
                  <a:schemeClr val="bg1"/>
                </a:solidFill>
              </a:rPr>
              <a:t>– </a:t>
            </a:r>
            <a:r>
              <a:rPr lang="en-GB" sz="3600" b="1" dirty="0" smtClean="0">
                <a:solidFill>
                  <a:schemeClr val="bg1"/>
                </a:solidFill>
              </a:rPr>
              <a:t>thank you letter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995936" y="2060848"/>
            <a:ext cx="4752528" cy="69358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dirty="0" smtClean="0"/>
              <a:t>Not about the money – v14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69826" y="908720"/>
            <a:ext cx="7920880" cy="69358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dirty="0" smtClean="0"/>
              <a:t>What do we learn about Paul in this letter?</a:t>
            </a:r>
            <a:endParaRPr lang="en-GB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3"/>
            <a:ext cx="3384376" cy="4495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4015903" y="3212976"/>
            <a:ext cx="4752528" cy="69358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dirty="0" smtClean="0"/>
              <a:t>Not about the money – v17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015903" y="4293096"/>
            <a:ext cx="4752528" cy="69358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dirty="0" smtClean="0"/>
              <a:t>Not about the money – v18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995936" y="5641791"/>
            <a:ext cx="4752528" cy="69358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dirty="0" smtClean="0"/>
              <a:t>It was from God – v13, v19</a:t>
            </a:r>
          </a:p>
        </p:txBody>
      </p:sp>
    </p:spTree>
    <p:extLst>
      <p:ext uri="{BB962C8B-B14F-4D97-AF65-F5344CB8AC3E}">
        <p14:creationId xmlns:p14="http://schemas.microsoft.com/office/powerpoint/2010/main" val="77723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18716</TotalTime>
  <Words>250</Words>
  <Application>Microsoft Office PowerPoint</Application>
  <PresentationFormat>On-screen Show (4:3)</PresentationFormat>
  <Paragraphs>41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Horizon</vt:lpstr>
      <vt:lpstr>Philippians 4v10-20 Giving and receiving</vt:lpstr>
      <vt:lpstr>Philippians 4v10-20</vt:lpstr>
      <vt:lpstr>Philippians 4v10-20</vt:lpstr>
      <vt:lpstr>Philippians 4v10-20</vt:lpstr>
      <vt:lpstr>Phil 4v10-20 – thank you letter</vt:lpstr>
      <vt:lpstr>2 Cor 8v1-3 – Macedonian generosity</vt:lpstr>
      <vt:lpstr>Phil 4v10-20 – thank you letter</vt:lpstr>
      <vt:lpstr>Phil 4v10-20 – thank you letter</vt:lpstr>
      <vt:lpstr>Phil 4v10-20 – thank you letter</vt:lpstr>
      <vt:lpstr>Phil 4v10-20 – thank you letter</vt:lpstr>
    </vt:vector>
  </TitlesOfParts>
  <Manager>Grace Fellowship</Manager>
  <Company>Grace Fellowship(Ashford)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4 giving and receiving v2</dc:title>
  <dc:creator>Andrew Taylor</dc:creator>
  <cp:lastModifiedBy>User</cp:lastModifiedBy>
  <cp:revision>337</cp:revision>
  <cp:lastPrinted>2014-01-08T14:37:46Z</cp:lastPrinted>
  <dcterms:created xsi:type="dcterms:W3CDTF">2012-10-06T15:36:29Z</dcterms:created>
  <dcterms:modified xsi:type="dcterms:W3CDTF">2014-01-11T18:31:17Z</dcterms:modified>
</cp:coreProperties>
</file>